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99CA29-4C5A-4834-A059-1FE7D3B3EE89}" v="10" dt="2023-10-01T16:18:42.2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yssa Crabtree" userId="574a7ebf-d3b3-449c-b74f-183537c86dd2" providerId="ADAL" clId="{AA99CA29-4C5A-4834-A059-1FE7D3B3EE89}"/>
    <pc:docChg chg="undo custSel modSld">
      <pc:chgData name="Alyssa Crabtree" userId="574a7ebf-d3b3-449c-b74f-183537c86dd2" providerId="ADAL" clId="{AA99CA29-4C5A-4834-A059-1FE7D3B3EE89}" dt="2023-10-01T16:24:46.051" v="640" actId="20577"/>
      <pc:docMkLst>
        <pc:docMk/>
      </pc:docMkLst>
      <pc:sldChg chg="modSp">
        <pc:chgData name="Alyssa Crabtree" userId="574a7ebf-d3b3-449c-b74f-183537c86dd2" providerId="ADAL" clId="{AA99CA29-4C5A-4834-A059-1FE7D3B3EE89}" dt="2023-10-01T16:15:30.347" v="5" actId="20577"/>
        <pc:sldMkLst>
          <pc:docMk/>
          <pc:sldMk cId="0" sldId="256"/>
        </pc:sldMkLst>
        <pc:spChg chg="mod">
          <ac:chgData name="Alyssa Crabtree" userId="574a7ebf-d3b3-449c-b74f-183537c86dd2" providerId="ADAL" clId="{AA99CA29-4C5A-4834-A059-1FE7D3B3EE89}" dt="2023-10-01T16:15:30.347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delSp modSp mod">
        <pc:chgData name="Alyssa Crabtree" userId="574a7ebf-d3b3-449c-b74f-183537c86dd2" providerId="ADAL" clId="{AA99CA29-4C5A-4834-A059-1FE7D3B3EE89}" dt="2023-10-01T16:24:46.051" v="640" actId="20577"/>
        <pc:sldMkLst>
          <pc:docMk/>
          <pc:sldMk cId="2936899347" sldId="266"/>
        </pc:sldMkLst>
        <pc:spChg chg="add del mod">
          <ac:chgData name="Alyssa Crabtree" userId="574a7ebf-d3b3-449c-b74f-183537c86dd2" providerId="ADAL" clId="{AA99CA29-4C5A-4834-A059-1FE7D3B3EE89}" dt="2023-10-01T16:17:17.342" v="20" actId="478"/>
          <ac:spMkLst>
            <pc:docMk/>
            <pc:sldMk cId="2936899347" sldId="266"/>
            <ac:spMk id="2" creationId="{00000000-0000-0000-0000-000000000000}"/>
          </ac:spMkLst>
        </pc:spChg>
        <pc:spChg chg="add del mod">
          <ac:chgData name="Alyssa Crabtree" userId="574a7ebf-d3b3-449c-b74f-183537c86dd2" providerId="ADAL" clId="{AA99CA29-4C5A-4834-A059-1FE7D3B3EE89}" dt="2023-10-01T16:17:17.342" v="20" actId="478"/>
          <ac:spMkLst>
            <pc:docMk/>
            <pc:sldMk cId="2936899347" sldId="266"/>
            <ac:spMk id="4" creationId="{7E65BD11-3108-ED8D-E8B9-78DE1D44C926}"/>
          </ac:spMkLst>
        </pc:spChg>
        <pc:graphicFrameChg chg="mod modGraphic">
          <ac:chgData name="Alyssa Crabtree" userId="574a7ebf-d3b3-449c-b74f-183537c86dd2" providerId="ADAL" clId="{AA99CA29-4C5A-4834-A059-1FE7D3B3EE89}" dt="2023-10-01T16:24:46.051" v="640" actId="20577"/>
          <ac:graphicFrameMkLst>
            <pc:docMk/>
            <pc:sldMk cId="2936899347" sldId="266"/>
            <ac:graphicFrameMk id="7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FE68094-6D4F-43EC-9759-9799B7C70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69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C1C79-4462-41EF-BCDD-37B120D287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4291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747F516-7383-4B6F-9800-802D0EA18E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4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F2A0E-6341-4615-9B37-D65D0DDC8A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0893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049002-C865-4014-86CE-F78D1A9C57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51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CA5E4-B7AC-4738-AA39-429DA7AF27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424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7BFAB-F3CC-4284-9569-81FD4B2B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1857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F595-BE18-4CB8-9353-0E4D58D3E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2891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9F44-B99C-4700-8009-3A7A4669DB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7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3F251C0-4B19-43E2-B2E2-CBA481405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903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E5CFC-D040-4E26-8099-2EE9DA7E27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017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6B2AC4F-B741-4C75-9603-C9E9E10C6F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856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BrentP\Desktop\Audubon\Title%20I\Title%20I%20Parent%20Informational%20PowerPoint\Restless_Spirit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383" y="762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Welcome to Browne Elementary School!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524000"/>
            <a:ext cx="8077200" cy="4419600"/>
          </a:xfrm>
        </p:spPr>
        <p:txBody>
          <a:bodyPr>
            <a:normAutofit/>
          </a:bodyPr>
          <a:lstStyle/>
          <a:p>
            <a:r>
              <a:rPr lang="en-US" sz="2600" b="1" dirty="0"/>
              <a:t>A Title I, Schoolwide, Part A Educational Community</a:t>
            </a:r>
          </a:p>
          <a:p>
            <a:endParaRPr lang="en-US" sz="1800" b="1" dirty="0"/>
          </a:p>
          <a:p>
            <a:endParaRPr lang="en-US" sz="18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October 10, 2023 – 6:00 pm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PTG Meeting Presentation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Alyssa </a:t>
            </a:r>
            <a:r>
              <a:rPr lang="en-US" sz="2000" b="1" dirty="0" err="1">
                <a:solidFill>
                  <a:schemeClr val="bg1"/>
                </a:solidFill>
              </a:rPr>
              <a:t>crabtree</a:t>
            </a:r>
            <a:r>
              <a:rPr lang="en-US" sz="2000" b="1" dirty="0">
                <a:solidFill>
                  <a:schemeClr val="bg1"/>
                </a:solidFill>
              </a:rPr>
              <a:t> - Principal</a:t>
            </a:r>
          </a:p>
        </p:txBody>
      </p:sp>
      <p:pic>
        <p:nvPicPr>
          <p:cNvPr id="2053" name="Restless_Spiri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1752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CA6F108F-41F0-5F82-3095-0B2FA8DF5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879" y="4480684"/>
            <a:ext cx="2982321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1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3"/>
                </p:tgtEl>
              </p:cMediaNode>
            </p:audio>
          </p:childTnLst>
        </p:cTn>
      </p:par>
    </p:tnLst>
    <p:bldLst>
      <p:bldP spid="2050" grpId="0" autoUpdateAnimBg="0"/>
      <p:bldP spid="2051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Title I?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1"/>
            <a:ext cx="8189944" cy="21335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2600" dirty="0"/>
              <a:t>Title I, Part A of the Elementary and Secondary Education Act (ESEA) provides financial assistance to states and school districts to meet the needs of educationally at-risk students.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5F253ABD-C8EE-5379-0DCB-6D98A38E4DED}"/>
              </a:ext>
            </a:extLst>
          </p:cNvPr>
          <p:cNvSpPr txBox="1">
            <a:spLocks noChangeArrowheads="1"/>
          </p:cNvSpPr>
          <p:nvPr/>
        </p:nvSpPr>
        <p:spPr>
          <a:xfrm>
            <a:off x="381000" y="4172798"/>
            <a:ext cx="8382000" cy="1495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sz="3200" dirty="0"/>
              <a:t>The goal of Title I is to provide extra instructional services and activities which support students identified as falling behind or most at risk of not meeting standard on the annual assessments in reading and mathematics.</a:t>
            </a:r>
            <a:endParaRPr lang="en-US" dirty="0"/>
          </a:p>
        </p:txBody>
      </p:sp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 advAuto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What Will Title I Do For My Student?</a:t>
            </a:r>
            <a:r>
              <a:rPr lang="en-US" sz="4000"/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2286000"/>
            <a:ext cx="7543801" cy="3733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/>
              <a:t>	The Title I program will provide students with extra educational assistance beyond the regular classroom.  At Browne, some of the items supported by Title I include: Literacy and Mathematics Interventionists and Coaches; professional development opportunities for staff; family events; and curriculum materials used to help accelerate learning for students needing additional support.                   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ransition advClick="0" advTm="2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924800" cy="703996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How Does Our School Receive Title I Funds?</a:t>
            </a:r>
            <a:r>
              <a:rPr lang="en-US" sz="3600" dirty="0"/>
              <a:t>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800" b="1" dirty="0"/>
              <a:t>First, the federal government </a:t>
            </a:r>
            <a:r>
              <a:rPr lang="en-US" sz="1800" dirty="0"/>
              <a:t>provides</a:t>
            </a:r>
            <a:r>
              <a:rPr lang="en-US" sz="1800" b="1" dirty="0"/>
              <a:t> </a:t>
            </a:r>
            <a:r>
              <a:rPr lang="en-US" sz="1800" dirty="0"/>
              <a:t>funding to each state.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800" b="1" dirty="0"/>
              <a:t>Then</a:t>
            </a:r>
            <a:r>
              <a:rPr lang="en-US" sz="1800" dirty="0"/>
              <a:t>, each </a:t>
            </a:r>
            <a:r>
              <a:rPr lang="en-US" sz="1800" b="1" dirty="0"/>
              <a:t>State Educational Agency </a:t>
            </a:r>
            <a:r>
              <a:rPr lang="en-US" sz="1800" dirty="0"/>
              <a:t>sends money to its school districts. How much money each school receives is determined by the number of low-income students attending that school.</a:t>
            </a:r>
            <a:br>
              <a:rPr lang="en-US" sz="1800" dirty="0"/>
            </a:br>
            <a:endParaRPr lang="en-US" sz="300" b="1" dirty="0"/>
          </a:p>
          <a:p>
            <a:pPr>
              <a:lnSpc>
                <a:spcPct val="80000"/>
              </a:lnSpc>
            </a:pPr>
            <a:r>
              <a:rPr lang="en-US" sz="1800" b="1" dirty="0"/>
              <a:t>Finally, Title I schools:</a:t>
            </a:r>
            <a:r>
              <a:rPr lang="en-US" sz="1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Identify the students at their school who need the most educational assistance based on the criteria that school has chosen. Students do NOT have to be from low-income families to receive Title I services.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Set goals for improving the skills of educationally disadvantaged students at their school. 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Measure student progress to determine the success of the Title I program for each student.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Develop programs for each individual student in order to support/supplement regular classroom instruction.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Title I Programs Generally Offer:</a:t>
            </a:r>
            <a:r>
              <a:rPr lang="en-US" sz="4000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Extra time for teaching students the skills they need.         </a:t>
            </a:r>
          </a:p>
          <a:p>
            <a:r>
              <a:rPr lang="en-US" sz="2400" dirty="0"/>
              <a:t>A variety of teaching methods.</a:t>
            </a:r>
          </a:p>
          <a:p>
            <a:r>
              <a:rPr lang="en-US" sz="2400" dirty="0"/>
              <a:t>An individualized program for students.</a:t>
            </a:r>
          </a:p>
          <a:p>
            <a:r>
              <a:rPr lang="en-US" sz="2400" dirty="0"/>
              <a:t>Additional teaching materials which supplement a student’s regular instruction.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992028"/>
            <a:ext cx="7543800" cy="594361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Parents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2057400"/>
            <a:ext cx="7543801" cy="3811694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You can influence the success of your student in school more than any teacher or federal program. By becoming an active participant in the Title I parent involvement plan at your school, you will: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Serve as a role model, showing your student that you support his/her education.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Assure that you are aware of your student’s educational progress; thereby demonstrating how important that progress is to you.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Teach your student that your input at the school is appreciated and that you support its efforts.</a:t>
            </a:r>
          </a:p>
        </p:txBody>
      </p:sp>
      <p:pic>
        <p:nvPicPr>
          <p:cNvPr id="50180" name="Picture 4" descr="MPj043091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2301241" cy="1510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/>
          </a:bodyPr>
          <a:lstStyle/>
          <a:p>
            <a:r>
              <a:rPr lang="en-US" sz="3600" b="1" dirty="0"/>
              <a:t>Parents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1925"/>
            <a:ext cx="8229600" cy="42702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b="1" dirty="0">
                <a:effectLst/>
              </a:rPr>
              <a:t>Research shows </a:t>
            </a:r>
            <a:r>
              <a:rPr lang="en-US" dirty="0"/>
              <a:t>that how well students do in school depends a great deal upon how much their parents get involved in their education.</a:t>
            </a:r>
          </a:p>
          <a:p>
            <a:pPr>
              <a:lnSpc>
                <a:spcPct val="80000"/>
              </a:lnSpc>
            </a:pPr>
            <a:r>
              <a:rPr lang="en-US" dirty="0"/>
              <a:t>You can become more involved by: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Joining local and national school/parent organizations (i.e., Browne’s PTG). 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Supporting school extra-curricular activities.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Volunteering at the school.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Attending parent-teacher conferences.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Communicating with your student’s teacher regularly, by writing notes, calling the school, etc.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Keeping your student’s teacher informed about events in your child’s life which may affect school performance.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Discussing with your student’s teacher and parent organizations other ideas for parent involvement.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Actively discussing with your child his/her school day each evening.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Making it a point to read together every day.</a:t>
            </a:r>
          </a:p>
        </p:txBody>
      </p:sp>
    </p:spTree>
  </p:cSld>
  <p:clrMapOvr>
    <a:masterClrMapping/>
  </p:clrMapOvr>
  <p:transition advClick="0" advTm="2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91" y="1563868"/>
            <a:ext cx="8229600" cy="1146313"/>
          </a:xfrm>
        </p:spPr>
        <p:txBody>
          <a:bodyPr>
            <a:normAutofit fontScale="90000"/>
          </a:bodyPr>
          <a:lstStyle/>
          <a:p>
            <a:br>
              <a:rPr lang="en-US" sz="4000" b="1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000" b="1" dirty="0"/>
              <a:t>School Improvement Plan</a:t>
            </a:r>
            <a:br>
              <a:rPr lang="en-US" sz="4000" b="1" dirty="0">
                <a:solidFill>
                  <a:schemeClr val="bg2">
                    <a:lumMod val="50000"/>
                  </a:schemeClr>
                </a:solidFill>
              </a:rPr>
            </a:br>
            <a:br>
              <a:rPr lang="en-US" sz="3600" dirty="0"/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423427"/>
              </p:ext>
            </p:extLst>
          </p:nvPr>
        </p:nvGraphicFramePr>
        <p:xfrm>
          <a:off x="304800" y="2057400"/>
          <a:ext cx="8534400" cy="4800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r>
                        <a:rPr lang="en-US" b="0" dirty="0"/>
                        <a:t>Goal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Differentiated Instruction using Workshop Model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ELA Curriculum (Really Great Reading and Wit and Wisdom)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+mn-lt"/>
                        </a:rPr>
                        <a:t>PLC’s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+mn-lt"/>
                        </a:rPr>
                        <a:t>Small Group Instruction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latin typeface="+mn-lt"/>
                        </a:rPr>
                        <a:t>AVMR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r>
                        <a:rPr lang="en-US" dirty="0"/>
                        <a:t>Goal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SEL, Student Recognition and Student Management Plan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/>
                        <a:t>Purposefull</a:t>
                      </a:r>
                      <a:r>
                        <a:rPr lang="en-US" sz="1200" dirty="0"/>
                        <a:t> People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School Wide Behavior 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PBIS Expectations and Drawings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5880">
                <a:tc>
                  <a:txBody>
                    <a:bodyPr/>
                    <a:lstStyle/>
                    <a:p>
                      <a:r>
                        <a:rPr lang="en-US" baseline="0" dirty="0"/>
                        <a:t>Goal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Learning Strategies (AVID WICOR Implementation)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Strategies with our New Curriculum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PLC’s discussion and data conversations for Tier I interventions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Critical Reading 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Goal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Parent Engagement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i- Monthly ROAR parent newsletter</a:t>
                      </a: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and family engagement nights partnered with PTG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One Book One School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going family surveys </a:t>
                      </a:r>
                      <a:r>
                        <a:rPr lang="en-US" sz="12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feedback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8993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4E49A430C9C64BB4C125A89C31DB7E" ma:contentTypeVersion="11" ma:contentTypeDescription="Create a new document." ma:contentTypeScope="" ma:versionID="1487873637266d689ed3f4406d07f1bf">
  <xsd:schema xmlns:xsd="http://www.w3.org/2001/XMLSchema" xmlns:xs="http://www.w3.org/2001/XMLSchema" xmlns:p="http://schemas.microsoft.com/office/2006/metadata/properties" xmlns:ns2="d08953d4-6b1b-42c9-b433-b4da20eec4ab" xmlns:ns3="af232ff9-c5b4-440b-b047-4211b283ffa6" targetNamespace="http://schemas.microsoft.com/office/2006/metadata/properties" ma:root="true" ma:fieldsID="51dfd7d9fac939e7ed6c244b421f249a" ns2:_="" ns3:_="">
    <xsd:import namespace="d08953d4-6b1b-42c9-b433-b4da20eec4ab"/>
    <xsd:import namespace="af232ff9-c5b4-440b-b047-4211b283ff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953d4-6b1b-42c9-b433-b4da20eec4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232ff9-c5b4-440b-b047-4211b283ff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9D5095-0F58-4510-855D-BC8004041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8953d4-6b1b-42c9-b433-b4da20eec4ab"/>
    <ds:schemaRef ds:uri="af232ff9-c5b4-440b-b047-4211b283ff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5D9C1D-CC82-49D5-B240-40E07B2BF2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310714-7CFD-4FF4-8387-6446A7304D6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2044</TotalTime>
  <Words>687</Words>
  <Application>Microsoft Office PowerPoint</Application>
  <PresentationFormat>On-screen Show (4:3)</PresentationFormat>
  <Paragraphs>70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Wingdings</vt:lpstr>
      <vt:lpstr>Wingdings 2</vt:lpstr>
      <vt:lpstr>Dividend</vt:lpstr>
      <vt:lpstr>Welcome to Browne Elementary School!</vt:lpstr>
      <vt:lpstr>What is Title I?</vt:lpstr>
      <vt:lpstr>What Will Title I Do For My Student? </vt:lpstr>
      <vt:lpstr>How Does Our School Receive Title I Funds? </vt:lpstr>
      <vt:lpstr>Title I Programs Generally Offer: </vt:lpstr>
      <vt:lpstr>Parents</vt:lpstr>
      <vt:lpstr>Parents</vt:lpstr>
      <vt:lpstr>  School Improvement Plan  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Audubon Elementary School!</dc:title>
  <dc:creator>SPS</dc:creator>
  <cp:lastModifiedBy>Alyssa Crabtree</cp:lastModifiedBy>
  <cp:revision>63</cp:revision>
  <cp:lastPrinted>2016-08-18T23:41:39Z</cp:lastPrinted>
  <dcterms:created xsi:type="dcterms:W3CDTF">2009-03-21T22:16:24Z</dcterms:created>
  <dcterms:modified xsi:type="dcterms:W3CDTF">2023-10-01T16:24:49Z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0x010100304E49A430C9C64BB4C125A89C31DB7E</vt:lpwstr>
  </property>
</Properties>
</file>